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4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58" r:id="rId5"/>
    <p:sldId id="259" r:id="rId6"/>
    <p:sldId id="260" r:id="rId7"/>
    <p:sldId id="272" r:id="rId8"/>
    <p:sldId id="261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ukat.ali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84545" autoAdjust="0"/>
  </p:normalViewPr>
  <p:slideViewPr>
    <p:cSldViewPr>
      <p:cViewPr varScale="1">
        <p:scale>
          <a:sx n="78" d="100"/>
          <a:sy n="78" d="100"/>
        </p:scale>
        <p:origin x="1338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1" d="100"/>
          <a:sy n="71" d="100"/>
        </p:scale>
        <p:origin x="2739" y="-279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534881" y="0"/>
            <a:ext cx="2894119" cy="482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smtClean="0"/>
              <a:t>Impact and Relevance of Business Schools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34881" y="9172249"/>
            <a:ext cx="3894244" cy="482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err="1" smtClean="0"/>
              <a:t>Dr</a:t>
            </a:r>
            <a:r>
              <a:rPr lang="en-US" dirty="0" smtClean="0"/>
              <a:t> Faheem </a:t>
            </a:r>
            <a:r>
              <a:rPr lang="en-US" dirty="0" err="1" smtClean="0"/>
              <a:t>ul</a:t>
            </a:r>
            <a:r>
              <a:rPr lang="en-US" dirty="0" smtClean="0"/>
              <a:t> Islam</a:t>
            </a:r>
            <a:endParaRPr lang="en-US" dirty="0" smtClean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4581525" y="9172575"/>
            <a:ext cx="1828800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3F936-9F4A-412A-A029-A4141731C7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369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6DEE7-CD0B-42E7-883E-3D531CFC2481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4F5E7-3CDB-426F-8FD7-7D235EA407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7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4F5E7-3CDB-426F-8FD7-7D235EA4073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86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4F5E7-3CDB-426F-8FD7-7D235EA4073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4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954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5257800" y="1905000"/>
            <a:ext cx="38100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71494D5-17B0-47F4-9E05-E4CC42C28E3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5745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14 March, 2022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/>
            <a:r>
              <a:rPr lang="en-US" dirty="0" err="1" smtClean="0"/>
              <a:t>Dr</a:t>
            </a:r>
            <a:r>
              <a:rPr lang="en-US" dirty="0" smtClean="0"/>
              <a:t> Faheem Ul Islam</a:t>
            </a:r>
            <a:endParaRPr lang="en-US" dirty="0"/>
          </a:p>
        </p:txBody>
      </p:sp>
      <p:sp>
        <p:nvSpPr>
          <p:cNvPr id="10" name="Footer Placeholder 13"/>
          <p:cNvSpPr txBox="1">
            <a:spLocks/>
          </p:cNvSpPr>
          <p:nvPr userDrawn="1"/>
        </p:nvSpPr>
        <p:spPr>
          <a:xfrm>
            <a:off x="3581400" y="76200"/>
            <a:ext cx="5421083" cy="365125"/>
          </a:xfrm>
          <a:prstGeom prst="rect">
            <a:avLst/>
          </a:prstGeom>
        </p:spPr>
        <p:txBody>
          <a:bodyPr vert="horz" anchor="ctr"/>
          <a:lstStyle>
            <a:defPPr>
              <a:defRPr lang="en-US"/>
            </a:defPPr>
            <a:lvl1pPr marL="0" algn="r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Impact</a:t>
            </a:r>
            <a:r>
              <a:rPr lang="en-US" baseline="0" dirty="0" smtClean="0"/>
              <a:t> and Relevance of Business Schools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CAF141-4EFC-4449-829D-B724113A3DD8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BE1186F-99AB-41F3-BC98-0C5C60C3DD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1E31D-5D05-414F-A132-0CB4947E3393}" type="datetimeFigureOut">
              <a:rPr lang="en-US" smtClean="0"/>
              <a:pPr/>
              <a:t>3/12/2022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512F4-FB69-4B0E-8D54-37AFB1E6B6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447800" y="3429000"/>
            <a:ext cx="7123113" cy="24352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Faheem Ul Islam, PhD</a:t>
            </a:r>
            <a:r>
              <a:rPr lang="en-US" sz="3200" b="1" dirty="0" smtClean="0">
                <a:solidFill>
                  <a:schemeClr val="tx1"/>
                </a:solidFill>
              </a:rPr>
              <a:t/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Professor &amp; Rector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GIFT University</a:t>
            </a:r>
          </a:p>
          <a:p>
            <a:endParaRPr lang="en-US" sz="3800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Relevance of Business Programs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2000" dirty="0" smtClean="0"/>
              <a:t>March 14-15, 2022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080389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2860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nowledge </a:t>
            </a:r>
            <a:r>
              <a:rPr lang="en-US" dirty="0">
                <a:solidFill>
                  <a:schemeClr val="tx1"/>
                </a:solidFill>
              </a:rPr>
              <a:t>production transcends disciplinary boundaries. </a:t>
            </a:r>
            <a:r>
              <a:rPr lang="en-US" dirty="0" smtClean="0">
                <a:solidFill>
                  <a:schemeClr val="tx1"/>
                </a:solidFill>
              </a:rPr>
              <a:t>It reaches </a:t>
            </a:r>
            <a:r>
              <a:rPr lang="en-US" dirty="0">
                <a:solidFill>
                  <a:schemeClr val="tx1"/>
                </a:solidFill>
              </a:rPr>
              <a:t>beyond </a:t>
            </a:r>
            <a:r>
              <a:rPr lang="en-US" dirty="0" err="1">
                <a:solidFill>
                  <a:schemeClr val="tx1"/>
                </a:solidFill>
              </a:rPr>
              <a:t>interdisciplinarity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 err="1">
                <a:solidFill>
                  <a:schemeClr val="tx1"/>
                </a:solidFill>
              </a:rPr>
              <a:t>transdisciplinarity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university </a:t>
            </a:r>
            <a:r>
              <a:rPr lang="en-US" dirty="0">
                <a:solidFill>
                  <a:schemeClr val="tx1"/>
                </a:solidFill>
              </a:rPr>
              <a:t>remains the institution in society most capable of linking </a:t>
            </a:r>
            <a:r>
              <a:rPr lang="en-US" dirty="0" smtClean="0">
                <a:solidFill>
                  <a:schemeClr val="tx1"/>
                </a:solidFill>
              </a:rPr>
              <a:t>the requirements </a:t>
            </a:r>
            <a:r>
              <a:rPr lang="en-US" dirty="0">
                <a:solidFill>
                  <a:schemeClr val="tx1"/>
                </a:solidFill>
              </a:rPr>
              <a:t>of industry, technology and market forces with the demands </a:t>
            </a:r>
            <a:r>
              <a:rPr lang="en-US" dirty="0" smtClean="0">
                <a:solidFill>
                  <a:schemeClr val="tx1"/>
                </a:solidFill>
              </a:rPr>
              <a:t>of citizenship. </a:t>
            </a:r>
            <a:r>
              <a:rPr lang="en-US" dirty="0">
                <a:solidFill>
                  <a:schemeClr val="tx1"/>
                </a:solidFill>
              </a:rPr>
              <a:t>And the business school has the </a:t>
            </a:r>
            <a:r>
              <a:rPr lang="en-US" dirty="0" smtClean="0">
                <a:solidFill>
                  <a:schemeClr val="tx1"/>
                </a:solidFill>
              </a:rPr>
              <a:t>potential to </a:t>
            </a:r>
            <a:r>
              <a:rPr lang="en-US" dirty="0">
                <a:solidFill>
                  <a:schemeClr val="tx1"/>
                </a:solidFill>
              </a:rPr>
              <a:t>be at the heart of this task</a:t>
            </a:r>
          </a:p>
          <a:p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Role of Business School</a:t>
            </a:r>
            <a:endParaRPr lang="en-GB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07884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GB" altLang="en-US" dirty="0" smtClean="0">
                <a:solidFill>
                  <a:schemeClr val="accent2">
                    <a:lumMod val="50000"/>
                  </a:schemeClr>
                </a:solidFill>
              </a:rPr>
              <a:t>Relevance of Business Education</a:t>
            </a:r>
            <a:endParaRPr lang="en-GB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Autofit/>
          </a:bodyPr>
          <a:lstStyle/>
          <a:p>
            <a:r>
              <a:rPr lang="en-US" sz="3600" dirty="0" smtClean="0"/>
              <a:t>PhD </a:t>
            </a:r>
          </a:p>
          <a:p>
            <a:pPr lvl="1"/>
            <a:r>
              <a:rPr lang="en-US" sz="3200" dirty="0" smtClean="0"/>
              <a:t>Offered by most leading Business Schools </a:t>
            </a:r>
          </a:p>
          <a:p>
            <a:pPr lvl="2"/>
            <a:r>
              <a:rPr lang="en-US" sz="2800" dirty="0" smtClean="0"/>
              <a:t>Is a strategic program in nature</a:t>
            </a:r>
          </a:p>
          <a:p>
            <a:pPr lvl="1"/>
            <a:r>
              <a:rPr lang="en-US" sz="3200" dirty="0" smtClean="0"/>
              <a:t>Business Schools are main recruiters</a:t>
            </a:r>
          </a:p>
          <a:p>
            <a:pPr lvl="1"/>
            <a:r>
              <a:rPr lang="en-US" sz="3200" dirty="0" smtClean="0"/>
              <a:t>Local </a:t>
            </a:r>
            <a:r>
              <a:rPr lang="en-US" sz="3200" i="1" dirty="0" err="1" smtClean="0"/>
              <a:t>vs</a:t>
            </a:r>
            <a:r>
              <a:rPr lang="en-US" sz="3200" dirty="0" smtClean="0"/>
              <a:t> foreign PhD graduates </a:t>
            </a:r>
          </a:p>
          <a:p>
            <a:pPr lvl="1"/>
            <a:r>
              <a:rPr lang="en-US" sz="3200" dirty="0" smtClean="0"/>
              <a:t>Supporting growth of Business Schools</a:t>
            </a:r>
          </a:p>
          <a:p>
            <a:pPr lvl="1"/>
            <a:r>
              <a:rPr lang="en-US" sz="3200" dirty="0" smtClean="0"/>
              <a:t>In transition owing to policy changes</a:t>
            </a:r>
          </a:p>
          <a:p>
            <a:pPr lvl="1"/>
            <a:r>
              <a:rPr lang="en-US" sz="3200" dirty="0" smtClean="0"/>
              <a:t>Development needed in research methodology, writing and publications. </a:t>
            </a:r>
          </a:p>
        </p:txBody>
      </p:sp>
    </p:spTree>
    <p:extLst>
      <p:ext uri="{BB962C8B-B14F-4D97-AF65-F5344CB8AC3E}">
        <p14:creationId xmlns:p14="http://schemas.microsoft.com/office/powerpoint/2010/main" val="11145075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accent2">
                    <a:lumMod val="50000"/>
                  </a:schemeClr>
                </a:solidFill>
              </a:rPr>
              <a:t>Graduate Programs</a:t>
            </a:r>
            <a:endParaRPr lang="en-GB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Policy shifts and multiple policies</a:t>
            </a:r>
          </a:p>
          <a:p>
            <a:r>
              <a:rPr lang="en-US" sz="3600" dirty="0" smtClean="0"/>
              <a:t>MS / MPhil</a:t>
            </a:r>
          </a:p>
          <a:p>
            <a:pPr lvl="1"/>
            <a:r>
              <a:rPr lang="en-US" sz="3200" dirty="0" smtClean="0"/>
              <a:t>MPhil a choice of government officials</a:t>
            </a:r>
          </a:p>
          <a:p>
            <a:pPr lvl="1"/>
            <a:r>
              <a:rPr lang="en-US" sz="3200" dirty="0" smtClean="0"/>
              <a:t>MPhil by coursework </a:t>
            </a:r>
          </a:p>
          <a:p>
            <a:pPr lvl="1"/>
            <a:r>
              <a:rPr lang="en-US" sz="3200" dirty="0" smtClean="0"/>
              <a:t>And not mandatory for admission in PhD programs in new PhD policy</a:t>
            </a:r>
          </a:p>
          <a:p>
            <a:pPr lvl="1"/>
            <a:r>
              <a:rPr lang="en-US" sz="3200" dirty="0" smtClean="0"/>
              <a:t>Variety of programs and range of quality</a:t>
            </a:r>
          </a:p>
        </p:txBody>
      </p:sp>
    </p:spTree>
    <p:extLst>
      <p:ext uri="{BB962C8B-B14F-4D97-AF65-F5344CB8AC3E}">
        <p14:creationId xmlns:p14="http://schemas.microsoft.com/office/powerpoint/2010/main" val="20400557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accent2">
                    <a:lumMod val="50000"/>
                  </a:schemeClr>
                </a:solidFill>
              </a:rPr>
              <a:t>Graduate Programs</a:t>
            </a:r>
            <a:endParaRPr lang="en-GB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MBA</a:t>
            </a:r>
          </a:p>
          <a:p>
            <a:pPr lvl="1"/>
            <a:r>
              <a:rPr lang="en-US" sz="3600" dirty="0" smtClean="0"/>
              <a:t>Seems to have lost original focus</a:t>
            </a:r>
          </a:p>
          <a:p>
            <a:pPr lvl="1"/>
            <a:r>
              <a:rPr lang="en-US" sz="3600" dirty="0" smtClean="0"/>
              <a:t>Policy has lined it up with MS /MPhil</a:t>
            </a:r>
          </a:p>
          <a:p>
            <a:pPr lvl="1"/>
            <a:r>
              <a:rPr lang="en-US" sz="3600" dirty="0" smtClean="0"/>
              <a:t>Quality varies </a:t>
            </a:r>
          </a:p>
          <a:p>
            <a:pPr lvl="1"/>
            <a:r>
              <a:rPr lang="en-US" sz="3600" dirty="0" smtClean="0"/>
              <a:t>Admissions have been declining </a:t>
            </a:r>
            <a:endParaRPr lang="en-US" sz="3600" dirty="0"/>
          </a:p>
          <a:p>
            <a:r>
              <a:rPr lang="en-US" sz="3900" dirty="0" smtClean="0"/>
              <a:t>Executive MBA</a:t>
            </a:r>
          </a:p>
          <a:p>
            <a:pPr lvl="1"/>
            <a:r>
              <a:rPr lang="en-US" sz="3300" dirty="0" smtClean="0"/>
              <a:t>14 then 16 years of education</a:t>
            </a:r>
          </a:p>
          <a:p>
            <a:pPr lvl="1"/>
            <a:r>
              <a:rPr lang="en-US" sz="3300" dirty="0" smtClean="0"/>
              <a:t> For Corporate Leaders</a:t>
            </a:r>
          </a:p>
        </p:txBody>
      </p:sp>
    </p:spTree>
    <p:extLst>
      <p:ext uri="{BB962C8B-B14F-4D97-AF65-F5344CB8AC3E}">
        <p14:creationId xmlns:p14="http://schemas.microsoft.com/office/powerpoint/2010/main" val="20608294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accent2">
                    <a:lumMod val="50000"/>
                  </a:schemeClr>
                </a:solidFill>
              </a:rPr>
              <a:t>Undergraduate Programs</a:t>
            </a:r>
            <a:endParaRPr lang="en-GB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Main stay of Business Schools</a:t>
            </a:r>
          </a:p>
          <a:p>
            <a:pPr lvl="1"/>
            <a:r>
              <a:rPr lang="en-US" sz="3200" dirty="0" smtClean="0"/>
              <a:t>Variety of programs</a:t>
            </a:r>
          </a:p>
          <a:p>
            <a:pPr lvl="1"/>
            <a:r>
              <a:rPr lang="en-US" sz="3200" dirty="0" smtClean="0"/>
              <a:t>BBA widely offered and attracts most students</a:t>
            </a:r>
          </a:p>
          <a:p>
            <a:pPr lvl="1"/>
            <a:r>
              <a:rPr lang="en-US" sz="3200" dirty="0" smtClean="0"/>
              <a:t>Provide crucial base for higher degree programs and human resources for growing base of enterprises</a:t>
            </a:r>
          </a:p>
          <a:p>
            <a:pPr lvl="1"/>
            <a:r>
              <a:rPr lang="en-US" sz="3200" dirty="0" smtClean="0"/>
              <a:t>Perceived quality of graduates varies widely</a:t>
            </a:r>
          </a:p>
          <a:p>
            <a:pPr lvl="1"/>
            <a:r>
              <a:rPr lang="en-US" sz="3200" dirty="0" smtClean="0"/>
              <a:t>New Undergraduate </a:t>
            </a:r>
            <a:r>
              <a:rPr lang="en-US" sz="3200" dirty="0"/>
              <a:t>P</a:t>
            </a:r>
            <a:r>
              <a:rPr lang="en-US" sz="3200" dirty="0" smtClean="0"/>
              <a:t>olicy </a:t>
            </a:r>
          </a:p>
          <a:p>
            <a:pPr lvl="1"/>
            <a:endParaRPr lang="en-US" sz="3900" dirty="0" smtClean="0"/>
          </a:p>
        </p:txBody>
      </p:sp>
    </p:spTree>
    <p:extLst>
      <p:ext uri="{BB962C8B-B14F-4D97-AF65-F5344CB8AC3E}">
        <p14:creationId xmlns:p14="http://schemas.microsoft.com/office/powerpoint/2010/main" val="12546469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altLang="en-US" dirty="0" smtClean="0">
                <a:solidFill>
                  <a:schemeClr val="accent2">
                    <a:lumMod val="50000"/>
                  </a:schemeClr>
                </a:solidFill>
              </a:rPr>
              <a:t>Other Programs</a:t>
            </a:r>
            <a:endParaRPr lang="en-GB" alt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Associate Degree Programs</a:t>
            </a:r>
          </a:p>
          <a:p>
            <a:pPr lvl="1"/>
            <a:r>
              <a:rPr lang="en-US" sz="3200" dirty="0" smtClean="0"/>
              <a:t>Wanting understanding and recognition</a:t>
            </a:r>
          </a:p>
          <a:p>
            <a:pPr lvl="1"/>
            <a:r>
              <a:rPr lang="en-US" sz="3200" dirty="0" smtClean="0"/>
              <a:t>May take time to establish</a:t>
            </a:r>
          </a:p>
          <a:p>
            <a:r>
              <a:rPr lang="en-US" sz="3600" dirty="0" smtClean="0"/>
              <a:t>Diploma and Certificate Programs</a:t>
            </a:r>
          </a:p>
          <a:p>
            <a:pPr lvl="1"/>
            <a:r>
              <a:rPr lang="en-US" sz="3200" dirty="0" smtClean="0"/>
              <a:t>IBA Karachi</a:t>
            </a:r>
            <a:endParaRPr lang="en-US" sz="3200" dirty="0"/>
          </a:p>
          <a:p>
            <a:pPr lvl="1"/>
            <a:r>
              <a:rPr lang="en-US" sz="3200" dirty="0" smtClean="0"/>
              <a:t>PIM taking the lead</a:t>
            </a:r>
          </a:p>
          <a:p>
            <a:r>
              <a:rPr lang="en-US" sz="3600" dirty="0" smtClean="0"/>
              <a:t>Executive / Management Development Programs - </a:t>
            </a:r>
            <a:r>
              <a:rPr lang="en-US" sz="3600" dirty="0"/>
              <a:t>F</a:t>
            </a:r>
            <a:r>
              <a:rPr lang="en-US" sz="3600" dirty="0" smtClean="0"/>
              <a:t>ew are successful </a:t>
            </a:r>
          </a:p>
        </p:txBody>
      </p:sp>
    </p:spTree>
    <p:extLst>
      <p:ext uri="{BB962C8B-B14F-4D97-AF65-F5344CB8AC3E}">
        <p14:creationId xmlns:p14="http://schemas.microsoft.com/office/powerpoint/2010/main" val="10202328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800" dirty="0" smtClean="0">
                <a:solidFill>
                  <a:schemeClr val="accent2">
                    <a:lumMod val="50000"/>
                  </a:schemeClr>
                </a:solidFill>
              </a:rPr>
              <a:t>Concluding Remark</a:t>
            </a:r>
            <a:endParaRPr lang="en-GB" altLang="en-US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3048000"/>
            <a:ext cx="7391400" cy="3352800"/>
          </a:xfrm>
        </p:spPr>
        <p:txBody>
          <a:bodyPr anchor="ctr"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business school has a major role to play in knowledge </a:t>
            </a:r>
            <a:r>
              <a:rPr lang="en-US" dirty="0" smtClean="0">
                <a:solidFill>
                  <a:schemeClr val="tx1"/>
                </a:solidFill>
              </a:rPr>
              <a:t>generation and </a:t>
            </a:r>
            <a:r>
              <a:rPr lang="en-US" dirty="0">
                <a:solidFill>
                  <a:schemeClr val="tx1"/>
                </a:solidFill>
              </a:rPr>
              <a:t>reconfiguration by providing </a:t>
            </a:r>
            <a:r>
              <a:rPr lang="en-US" dirty="0" smtClean="0">
                <a:solidFill>
                  <a:schemeClr val="tx1"/>
                </a:solidFill>
              </a:rPr>
              <a:t>a meeting </a:t>
            </a:r>
            <a:r>
              <a:rPr lang="en-US" dirty="0">
                <a:solidFill>
                  <a:schemeClr val="tx1"/>
                </a:solidFill>
              </a:rPr>
              <a:t>place in which the </a:t>
            </a:r>
            <a:r>
              <a:rPr lang="en-US" dirty="0" smtClean="0">
                <a:solidFill>
                  <a:schemeClr val="tx1"/>
                </a:solidFill>
              </a:rPr>
              <a:t>different discourses </a:t>
            </a:r>
            <a:r>
              <a:rPr lang="en-US" dirty="0">
                <a:solidFill>
                  <a:schemeClr val="tx1"/>
                </a:solidFill>
              </a:rPr>
              <a:t>of business and society can </a:t>
            </a:r>
            <a:r>
              <a:rPr lang="en-US" dirty="0" smtClean="0">
                <a:solidFill>
                  <a:schemeClr val="tx1"/>
                </a:solidFill>
              </a:rPr>
              <a:t>meaningfully interact </a:t>
            </a:r>
            <a:r>
              <a:rPr lang="en-US" dirty="0">
                <a:solidFill>
                  <a:schemeClr val="tx1"/>
                </a:solidFill>
              </a:rPr>
              <a:t>each other. </a:t>
            </a:r>
            <a:r>
              <a:rPr lang="en-US" dirty="0" smtClean="0">
                <a:solidFill>
                  <a:schemeClr val="tx1"/>
                </a:solidFill>
              </a:rPr>
              <a:t>This </a:t>
            </a:r>
            <a:r>
              <a:rPr lang="en-US" dirty="0">
                <a:solidFill>
                  <a:schemeClr val="tx1"/>
                </a:solidFill>
              </a:rPr>
              <a:t>requires greater engagement with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society – greater </a:t>
            </a:r>
            <a:r>
              <a:rPr lang="en-US" dirty="0" smtClean="0">
                <a:solidFill>
                  <a:schemeClr val="tx1"/>
                </a:solidFill>
              </a:rPr>
              <a:t>contextualization – </a:t>
            </a:r>
            <a:r>
              <a:rPr lang="en-US" dirty="0">
                <a:solidFill>
                  <a:schemeClr val="tx1"/>
                </a:solidFill>
              </a:rPr>
              <a:t>and contestation </a:t>
            </a:r>
            <a:r>
              <a:rPr lang="en-US" dirty="0" smtClean="0">
                <a:solidFill>
                  <a:schemeClr val="tx1"/>
                </a:solidFill>
              </a:rPr>
              <a:t>of </a:t>
            </a:r>
            <a:r>
              <a:rPr lang="en-US" dirty="0">
                <a:solidFill>
                  <a:schemeClr val="tx1"/>
                </a:solidFill>
              </a:rPr>
              <a:t>knowledge </a:t>
            </a:r>
            <a:r>
              <a:rPr lang="en-US" dirty="0" smtClean="0">
                <a:solidFill>
                  <a:schemeClr val="tx1"/>
                </a:solidFill>
              </a:rPr>
              <a:t>produced in the isolation </a:t>
            </a:r>
            <a:r>
              <a:rPr lang="en-US" dirty="0">
                <a:solidFill>
                  <a:schemeClr val="tx1"/>
                </a:solidFill>
              </a:rPr>
              <a:t>of the </a:t>
            </a:r>
            <a:r>
              <a:rPr lang="en-US" dirty="0" smtClean="0">
                <a:solidFill>
                  <a:schemeClr val="tx1"/>
                </a:solidFill>
              </a:rPr>
              <a:t>academy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711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4602</TotalTime>
  <Words>328</Words>
  <Application>Microsoft Office PowerPoint</Application>
  <PresentationFormat>On-screen Show (4:3)</PresentationFormat>
  <Paragraphs>50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Wingdings 2</vt:lpstr>
      <vt:lpstr>Median</vt:lpstr>
      <vt:lpstr>Custom Design</vt:lpstr>
      <vt:lpstr>Relevance of Business Programs</vt:lpstr>
      <vt:lpstr>Role of Business School</vt:lpstr>
      <vt:lpstr>Relevance of Business Education</vt:lpstr>
      <vt:lpstr>Graduate Programs</vt:lpstr>
      <vt:lpstr>Graduate Programs</vt:lpstr>
      <vt:lpstr>Undergraduate Programs</vt:lpstr>
      <vt:lpstr> Other Programs</vt:lpstr>
      <vt:lpstr>Concluding Remark</vt:lpstr>
    </vt:vector>
  </TitlesOfParts>
  <Manager>Shaukat Brah</Manager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Shaukat Brah</dc:creator>
  <cp:lastModifiedBy>Microsoft account</cp:lastModifiedBy>
  <cp:revision>376</cp:revision>
  <cp:lastPrinted>2016-09-14T13:53:40Z</cp:lastPrinted>
  <dcterms:created xsi:type="dcterms:W3CDTF">2010-08-15T06:26:49Z</dcterms:created>
  <dcterms:modified xsi:type="dcterms:W3CDTF">2022-03-12T04:56:06Z</dcterms:modified>
</cp:coreProperties>
</file>