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72" r:id="rId8"/>
    <p:sldId id="261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ukat.ali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84545" autoAdjust="0"/>
  </p:normalViewPr>
  <p:slideViewPr>
    <p:cSldViewPr>
      <p:cViewPr varScale="1">
        <p:scale>
          <a:sx n="78" d="100"/>
          <a:sy n="78" d="100"/>
        </p:scale>
        <p:origin x="1338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1" d="100"/>
          <a:sy n="71" d="100"/>
        </p:scale>
        <p:origin x="2739" y="-279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534881" y="0"/>
            <a:ext cx="2894119" cy="482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Impact and Relevance of Business Schools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34881" y="9172249"/>
            <a:ext cx="3894244" cy="482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err="1" smtClean="0"/>
              <a:t>Dr</a:t>
            </a:r>
            <a:r>
              <a:rPr lang="en-US" dirty="0" smtClean="0"/>
              <a:t> Faheem </a:t>
            </a:r>
            <a:r>
              <a:rPr lang="en-US" dirty="0" err="1" smtClean="0"/>
              <a:t>ul</a:t>
            </a:r>
            <a:r>
              <a:rPr lang="en-US" dirty="0" smtClean="0"/>
              <a:t> Islam</a:t>
            </a:r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4581525" y="9172575"/>
            <a:ext cx="1828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3F936-9F4A-412A-A029-A4141731C7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69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6DEE7-CD0B-42E7-883E-3D531CFC2481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4F5E7-3CDB-426F-8FD7-7D235EA407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7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F5E7-3CDB-426F-8FD7-7D235EA4073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8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4F5E7-3CDB-426F-8FD7-7D235EA407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4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1494D5-17B0-47F4-9E05-E4CC42C28E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574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March, 2022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dirty="0" err="1" smtClean="0"/>
              <a:t>Dr</a:t>
            </a:r>
            <a:r>
              <a:rPr lang="en-US" dirty="0" smtClean="0"/>
              <a:t> Faheem Ul Islam</a:t>
            </a:r>
            <a:endParaRPr lang="en-US" dirty="0"/>
          </a:p>
        </p:txBody>
      </p:sp>
      <p:sp>
        <p:nvSpPr>
          <p:cNvPr id="10" name="Footer Placeholder 13"/>
          <p:cNvSpPr txBox="1">
            <a:spLocks/>
          </p:cNvSpPr>
          <p:nvPr userDrawn="1"/>
        </p:nvSpPr>
        <p:spPr>
          <a:xfrm>
            <a:off x="3581400" y="76200"/>
            <a:ext cx="5421083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Impact</a:t>
            </a:r>
            <a:r>
              <a:rPr lang="en-US" baseline="0" dirty="0" smtClean="0"/>
              <a:t> and Relevance of Business Schools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CAF141-4EFC-4449-829D-B724113A3DD8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E1186F-99AB-41F3-BC98-0C5C60C3D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E31D-5D05-414F-A132-0CB4947E339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12F4-FB69-4B0E-8D54-37AFB1E6B6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47800" y="3429000"/>
            <a:ext cx="7123113" cy="24352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Faheem Ul Islam, PhD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Professor &amp; Rector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GIFT University</a:t>
            </a:r>
          </a:p>
          <a:p>
            <a:endParaRPr lang="en-US" sz="38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Relevance of Business Programs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2000" dirty="0" smtClean="0"/>
              <a:t>March 14-15,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08038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286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nowledge </a:t>
            </a:r>
            <a:r>
              <a:rPr lang="en-US" dirty="0">
                <a:solidFill>
                  <a:schemeClr val="tx1"/>
                </a:solidFill>
              </a:rPr>
              <a:t>production transcends disciplinary boundaries. </a:t>
            </a:r>
            <a:r>
              <a:rPr lang="en-US" dirty="0" smtClean="0">
                <a:solidFill>
                  <a:schemeClr val="tx1"/>
                </a:solidFill>
              </a:rPr>
              <a:t>It reaches </a:t>
            </a:r>
            <a:r>
              <a:rPr lang="en-US" dirty="0">
                <a:solidFill>
                  <a:schemeClr val="tx1"/>
                </a:solidFill>
              </a:rPr>
              <a:t>beyond </a:t>
            </a:r>
            <a:r>
              <a:rPr lang="en-US" dirty="0" err="1">
                <a:solidFill>
                  <a:schemeClr val="tx1"/>
                </a:solidFill>
              </a:rPr>
              <a:t>interdisciplinarity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err="1">
                <a:solidFill>
                  <a:schemeClr val="tx1"/>
                </a:solidFill>
              </a:rPr>
              <a:t>transdisciplinarity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university </a:t>
            </a:r>
            <a:r>
              <a:rPr lang="en-US" dirty="0">
                <a:solidFill>
                  <a:schemeClr val="tx1"/>
                </a:solidFill>
              </a:rPr>
              <a:t>remains the institution in society most capable of linking </a:t>
            </a:r>
            <a:r>
              <a:rPr lang="en-US" dirty="0" smtClean="0">
                <a:solidFill>
                  <a:schemeClr val="tx1"/>
                </a:solidFill>
              </a:rPr>
              <a:t>the requirements </a:t>
            </a:r>
            <a:r>
              <a:rPr lang="en-US" dirty="0">
                <a:solidFill>
                  <a:schemeClr val="tx1"/>
                </a:solidFill>
              </a:rPr>
              <a:t>of industry, technology and market forces with the demands </a:t>
            </a:r>
            <a:r>
              <a:rPr lang="en-US" dirty="0" smtClean="0">
                <a:solidFill>
                  <a:schemeClr val="tx1"/>
                </a:solidFill>
              </a:rPr>
              <a:t>of citizenship. </a:t>
            </a:r>
            <a:r>
              <a:rPr lang="en-US" dirty="0">
                <a:solidFill>
                  <a:schemeClr val="tx1"/>
                </a:solidFill>
              </a:rPr>
              <a:t>And the business school has the </a:t>
            </a:r>
            <a:r>
              <a:rPr lang="en-US" dirty="0" smtClean="0">
                <a:solidFill>
                  <a:schemeClr val="tx1"/>
                </a:solidFill>
              </a:rPr>
              <a:t>potential to </a:t>
            </a:r>
            <a:r>
              <a:rPr lang="en-US" dirty="0">
                <a:solidFill>
                  <a:schemeClr val="tx1"/>
                </a:solidFill>
              </a:rPr>
              <a:t>be at the heart of this task</a:t>
            </a:r>
          </a:p>
          <a:p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Role of Business School</a:t>
            </a:r>
            <a:endParaRPr lang="en-GB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0788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GB" altLang="en-US" dirty="0" smtClean="0">
                <a:solidFill>
                  <a:schemeClr val="accent2">
                    <a:lumMod val="50000"/>
                  </a:schemeClr>
                </a:solidFill>
              </a:rPr>
              <a:t>Relevance of Business Education</a:t>
            </a:r>
            <a:endParaRPr lang="en-GB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Autofit/>
          </a:bodyPr>
          <a:lstStyle/>
          <a:p>
            <a:r>
              <a:rPr lang="en-US" sz="3600" dirty="0" smtClean="0"/>
              <a:t>PhD </a:t>
            </a:r>
          </a:p>
          <a:p>
            <a:pPr lvl="1"/>
            <a:r>
              <a:rPr lang="en-US" sz="3200" dirty="0" smtClean="0"/>
              <a:t>Offered by most leading Business Schools </a:t>
            </a:r>
          </a:p>
          <a:p>
            <a:pPr lvl="2"/>
            <a:r>
              <a:rPr lang="en-US" sz="2800" dirty="0" smtClean="0"/>
              <a:t>Is a strategic program in nature</a:t>
            </a:r>
          </a:p>
          <a:p>
            <a:pPr lvl="1"/>
            <a:r>
              <a:rPr lang="en-US" sz="3200" dirty="0" smtClean="0"/>
              <a:t>Business Schools are main recruiters</a:t>
            </a:r>
          </a:p>
          <a:p>
            <a:pPr lvl="1"/>
            <a:r>
              <a:rPr lang="en-US" sz="3200" dirty="0" smtClean="0"/>
              <a:t>Local </a:t>
            </a:r>
            <a:r>
              <a:rPr lang="en-US" sz="3200" i="1" dirty="0" err="1" smtClean="0"/>
              <a:t>vs</a:t>
            </a:r>
            <a:r>
              <a:rPr lang="en-US" sz="3200" dirty="0" smtClean="0"/>
              <a:t> foreign PhD graduates </a:t>
            </a:r>
          </a:p>
          <a:p>
            <a:pPr lvl="1"/>
            <a:r>
              <a:rPr lang="en-US" sz="3200" dirty="0" smtClean="0"/>
              <a:t>Supporting growth of Business Schools</a:t>
            </a:r>
          </a:p>
          <a:p>
            <a:pPr lvl="1"/>
            <a:r>
              <a:rPr lang="en-US" sz="3200" dirty="0" smtClean="0"/>
              <a:t>In transition owing to policy changes</a:t>
            </a:r>
          </a:p>
          <a:p>
            <a:pPr lvl="1"/>
            <a:r>
              <a:rPr lang="en-US" sz="3200" dirty="0" smtClean="0"/>
              <a:t>Development needed in research methodology, writing and publications. </a:t>
            </a:r>
          </a:p>
        </p:txBody>
      </p:sp>
    </p:spTree>
    <p:extLst>
      <p:ext uri="{BB962C8B-B14F-4D97-AF65-F5344CB8AC3E}">
        <p14:creationId xmlns:p14="http://schemas.microsoft.com/office/powerpoint/2010/main" val="11145075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Graduate Programs</a:t>
            </a:r>
            <a:endParaRPr lang="en-GB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Policy shifts and multiple policies</a:t>
            </a:r>
          </a:p>
          <a:p>
            <a:r>
              <a:rPr lang="en-US" sz="3600" dirty="0" smtClean="0"/>
              <a:t>MS / MPhil</a:t>
            </a:r>
          </a:p>
          <a:p>
            <a:pPr lvl="1"/>
            <a:r>
              <a:rPr lang="en-US" sz="3200" dirty="0" smtClean="0"/>
              <a:t>MPhil a choice of government officials</a:t>
            </a:r>
          </a:p>
          <a:p>
            <a:pPr lvl="1"/>
            <a:r>
              <a:rPr lang="en-US" sz="3200" dirty="0" smtClean="0"/>
              <a:t>MPhil by coursework </a:t>
            </a:r>
          </a:p>
          <a:p>
            <a:pPr lvl="1"/>
            <a:r>
              <a:rPr lang="en-US" sz="3200" dirty="0" smtClean="0"/>
              <a:t>And not mandatory for admission in PhD programs in new PhD policy</a:t>
            </a:r>
          </a:p>
          <a:p>
            <a:pPr lvl="1"/>
            <a:r>
              <a:rPr lang="en-US" sz="3200" dirty="0" smtClean="0"/>
              <a:t>Variety of programs and range of quality</a:t>
            </a:r>
          </a:p>
        </p:txBody>
      </p:sp>
    </p:spTree>
    <p:extLst>
      <p:ext uri="{BB962C8B-B14F-4D97-AF65-F5344CB8AC3E}">
        <p14:creationId xmlns:p14="http://schemas.microsoft.com/office/powerpoint/2010/main" val="20400557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Graduate Programs</a:t>
            </a:r>
            <a:endParaRPr lang="en-GB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MBA</a:t>
            </a:r>
          </a:p>
          <a:p>
            <a:pPr lvl="1"/>
            <a:r>
              <a:rPr lang="en-US" sz="3600" dirty="0" smtClean="0"/>
              <a:t>Seems to have lost original focus</a:t>
            </a:r>
          </a:p>
          <a:p>
            <a:pPr lvl="1"/>
            <a:r>
              <a:rPr lang="en-US" sz="3600" dirty="0" smtClean="0"/>
              <a:t>Policy has lined it up with MS /MPhil</a:t>
            </a:r>
          </a:p>
          <a:p>
            <a:pPr lvl="1"/>
            <a:r>
              <a:rPr lang="en-US" sz="3600" dirty="0" smtClean="0"/>
              <a:t>Quality varies </a:t>
            </a:r>
          </a:p>
          <a:p>
            <a:pPr lvl="1"/>
            <a:r>
              <a:rPr lang="en-US" sz="3600" dirty="0" smtClean="0"/>
              <a:t>Admissions have been declining </a:t>
            </a:r>
            <a:endParaRPr lang="en-US" sz="3600" dirty="0"/>
          </a:p>
          <a:p>
            <a:r>
              <a:rPr lang="en-US" sz="3900" dirty="0" smtClean="0"/>
              <a:t>Executive MBA</a:t>
            </a:r>
          </a:p>
          <a:p>
            <a:pPr lvl="1"/>
            <a:r>
              <a:rPr lang="en-US" sz="3300" dirty="0" smtClean="0"/>
              <a:t>14 then 16 years of education</a:t>
            </a:r>
          </a:p>
          <a:p>
            <a:pPr lvl="1"/>
            <a:r>
              <a:rPr lang="en-US" sz="3300" dirty="0" smtClean="0"/>
              <a:t> For Corporate Leaders</a:t>
            </a:r>
          </a:p>
        </p:txBody>
      </p:sp>
    </p:spTree>
    <p:extLst>
      <p:ext uri="{BB962C8B-B14F-4D97-AF65-F5344CB8AC3E}">
        <p14:creationId xmlns:p14="http://schemas.microsoft.com/office/powerpoint/2010/main" val="20608294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Undergraduate Programs</a:t>
            </a:r>
            <a:endParaRPr lang="en-GB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Main stay of Business Schools</a:t>
            </a:r>
          </a:p>
          <a:p>
            <a:pPr lvl="1"/>
            <a:r>
              <a:rPr lang="en-US" sz="3200" dirty="0" smtClean="0"/>
              <a:t>Variety of programs</a:t>
            </a:r>
          </a:p>
          <a:p>
            <a:pPr lvl="1"/>
            <a:r>
              <a:rPr lang="en-US" sz="3200" dirty="0" smtClean="0"/>
              <a:t>BBA widely offered and attracts most students</a:t>
            </a:r>
          </a:p>
          <a:p>
            <a:pPr lvl="1"/>
            <a:r>
              <a:rPr lang="en-US" sz="3200" dirty="0" smtClean="0"/>
              <a:t>Provide crucial base for higher degree programs and human resources for growing base of enterprises</a:t>
            </a:r>
          </a:p>
          <a:p>
            <a:pPr lvl="1"/>
            <a:r>
              <a:rPr lang="en-US" sz="3200" dirty="0" smtClean="0"/>
              <a:t>Perceived quality of graduates varies widely</a:t>
            </a:r>
          </a:p>
          <a:p>
            <a:pPr lvl="1"/>
            <a:r>
              <a:rPr lang="en-US" sz="3200" dirty="0" smtClean="0"/>
              <a:t>New Undergraduate </a:t>
            </a:r>
            <a:r>
              <a:rPr lang="en-US" sz="3200" dirty="0"/>
              <a:t>P</a:t>
            </a:r>
            <a:r>
              <a:rPr lang="en-US" sz="3200" dirty="0" smtClean="0"/>
              <a:t>olicy </a:t>
            </a:r>
          </a:p>
          <a:p>
            <a:pPr lvl="1"/>
            <a:endParaRPr lang="en-US" sz="3900" dirty="0" smtClean="0"/>
          </a:p>
        </p:txBody>
      </p:sp>
    </p:spTree>
    <p:extLst>
      <p:ext uri="{BB962C8B-B14F-4D97-AF65-F5344CB8AC3E}">
        <p14:creationId xmlns:p14="http://schemas.microsoft.com/office/powerpoint/2010/main" val="1254646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altLang="en-US" dirty="0" smtClean="0">
                <a:solidFill>
                  <a:schemeClr val="accent2">
                    <a:lumMod val="50000"/>
                  </a:schemeClr>
                </a:solidFill>
              </a:rPr>
              <a:t>Other Programs</a:t>
            </a:r>
            <a:endParaRPr lang="en-GB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Associate Degree Programs</a:t>
            </a:r>
          </a:p>
          <a:p>
            <a:pPr lvl="1"/>
            <a:r>
              <a:rPr lang="en-US" sz="3200" dirty="0" smtClean="0"/>
              <a:t>Wanting understanding and recognition</a:t>
            </a:r>
          </a:p>
          <a:p>
            <a:pPr lvl="1"/>
            <a:r>
              <a:rPr lang="en-US" sz="3200" dirty="0" smtClean="0"/>
              <a:t>May take time to establish</a:t>
            </a:r>
          </a:p>
          <a:p>
            <a:r>
              <a:rPr lang="en-US" sz="3600" dirty="0" smtClean="0"/>
              <a:t>Diploma and Certificate Programs</a:t>
            </a:r>
          </a:p>
          <a:p>
            <a:pPr lvl="1"/>
            <a:r>
              <a:rPr lang="en-US" sz="3200" dirty="0" smtClean="0"/>
              <a:t>IBA Karachi</a:t>
            </a:r>
            <a:endParaRPr lang="en-US" sz="3200" dirty="0"/>
          </a:p>
          <a:p>
            <a:pPr lvl="1"/>
            <a:r>
              <a:rPr lang="en-US" sz="3200" dirty="0" smtClean="0"/>
              <a:t>PIM taking the lead</a:t>
            </a:r>
          </a:p>
          <a:p>
            <a:r>
              <a:rPr lang="en-US" sz="3600" dirty="0" smtClean="0"/>
              <a:t>Executive / Management Development Programs - </a:t>
            </a:r>
            <a:r>
              <a:rPr lang="en-US" sz="3600" dirty="0"/>
              <a:t>F</a:t>
            </a:r>
            <a:r>
              <a:rPr lang="en-US" sz="3600" dirty="0" smtClean="0"/>
              <a:t>ew are successful </a:t>
            </a:r>
          </a:p>
        </p:txBody>
      </p:sp>
    </p:spTree>
    <p:extLst>
      <p:ext uri="{BB962C8B-B14F-4D97-AF65-F5344CB8AC3E}">
        <p14:creationId xmlns:p14="http://schemas.microsoft.com/office/powerpoint/2010/main" val="10202328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53882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800" dirty="0" smtClean="0">
                <a:solidFill>
                  <a:schemeClr val="accent2">
                    <a:lumMod val="50000"/>
                  </a:schemeClr>
                </a:solidFill>
              </a:rPr>
              <a:t>Concluding Remark</a:t>
            </a:r>
            <a:endParaRPr lang="en-GB" alt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391400" cy="3352800"/>
          </a:xfrm>
        </p:spPr>
        <p:txBody>
          <a:bodyPr anchor="ctr"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business school has a major role to play in knowledge </a:t>
            </a:r>
            <a:r>
              <a:rPr lang="en-US" dirty="0" smtClean="0">
                <a:solidFill>
                  <a:schemeClr val="tx1"/>
                </a:solidFill>
              </a:rPr>
              <a:t>generation and </a:t>
            </a:r>
            <a:r>
              <a:rPr lang="en-US" dirty="0">
                <a:solidFill>
                  <a:schemeClr val="tx1"/>
                </a:solidFill>
              </a:rPr>
              <a:t>reconfiguration by providing </a:t>
            </a:r>
            <a:r>
              <a:rPr lang="en-US" dirty="0" smtClean="0">
                <a:solidFill>
                  <a:schemeClr val="tx1"/>
                </a:solidFill>
              </a:rPr>
              <a:t>a meeting </a:t>
            </a:r>
            <a:r>
              <a:rPr lang="en-US" dirty="0">
                <a:solidFill>
                  <a:schemeClr val="tx1"/>
                </a:solidFill>
              </a:rPr>
              <a:t>place in which the </a:t>
            </a:r>
            <a:r>
              <a:rPr lang="en-US" dirty="0" smtClean="0">
                <a:solidFill>
                  <a:schemeClr val="tx1"/>
                </a:solidFill>
              </a:rPr>
              <a:t>different discourses </a:t>
            </a:r>
            <a:r>
              <a:rPr lang="en-US" dirty="0">
                <a:solidFill>
                  <a:schemeClr val="tx1"/>
                </a:solidFill>
              </a:rPr>
              <a:t>of business and society can </a:t>
            </a:r>
            <a:r>
              <a:rPr lang="en-US" dirty="0" smtClean="0">
                <a:solidFill>
                  <a:schemeClr val="tx1"/>
                </a:solidFill>
              </a:rPr>
              <a:t>meaningfully interact </a:t>
            </a:r>
            <a:r>
              <a:rPr lang="en-US" dirty="0">
                <a:solidFill>
                  <a:schemeClr val="tx1"/>
                </a:solidFill>
              </a:rPr>
              <a:t>each other. </a:t>
            </a: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requires greater engagement with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society – greater </a:t>
            </a:r>
            <a:r>
              <a:rPr lang="en-US" dirty="0" smtClean="0">
                <a:solidFill>
                  <a:schemeClr val="tx1"/>
                </a:solidFill>
              </a:rPr>
              <a:t>contextualization – </a:t>
            </a:r>
            <a:r>
              <a:rPr lang="en-US" dirty="0">
                <a:solidFill>
                  <a:schemeClr val="tx1"/>
                </a:solidFill>
              </a:rPr>
              <a:t>and contestation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knowledge </a:t>
            </a:r>
            <a:r>
              <a:rPr lang="en-US" dirty="0" smtClean="0">
                <a:solidFill>
                  <a:schemeClr val="tx1"/>
                </a:solidFill>
              </a:rPr>
              <a:t>produced in the isolation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dirty="0" smtClean="0">
                <a:solidFill>
                  <a:schemeClr val="tx1"/>
                </a:solidFill>
              </a:rPr>
              <a:t>academy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11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4602</TotalTime>
  <Words>328</Words>
  <Application>Microsoft Office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Wingdings 2</vt:lpstr>
      <vt:lpstr>Median</vt:lpstr>
      <vt:lpstr>Custom Design</vt:lpstr>
      <vt:lpstr>Relevance of Business Programs</vt:lpstr>
      <vt:lpstr>Role of Business School</vt:lpstr>
      <vt:lpstr>Relevance of Business Education</vt:lpstr>
      <vt:lpstr>Graduate Programs</vt:lpstr>
      <vt:lpstr>Graduate Programs</vt:lpstr>
      <vt:lpstr>Undergraduate Programs</vt:lpstr>
      <vt:lpstr> Other Programs</vt:lpstr>
      <vt:lpstr>Concluding Remark</vt:lpstr>
    </vt:vector>
  </TitlesOfParts>
  <Manager>Shaukat Brah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Shaukat Brah</dc:creator>
  <cp:lastModifiedBy>Microsoft account</cp:lastModifiedBy>
  <cp:revision>376</cp:revision>
  <cp:lastPrinted>2016-09-14T13:53:40Z</cp:lastPrinted>
  <dcterms:created xsi:type="dcterms:W3CDTF">2010-08-15T06:26:49Z</dcterms:created>
  <dcterms:modified xsi:type="dcterms:W3CDTF">2022-03-12T04:56:06Z</dcterms:modified>
</cp:coreProperties>
</file>